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</p:sldIdLst>
  <p:sldSz cx="12192000" cy="6858000"/>
  <p:notesSz cx="6858000" cy="9144000"/>
  <p:embeddedFontLst>
    <p:embeddedFont>
      <p:font typeface="Helvetica Neue" panose="02000503000000020004" pitchFamily="2" charset="0"/>
      <p:regular r:id="rId22"/>
      <p:bold r:id="rId23"/>
      <p:italic r:id="rId24"/>
      <p:boldItalic r:id="rId25"/>
    </p:embeddedFont>
    <p:embeddedFont>
      <p:font typeface="Libre Franklin" pitchFamily="2" charset="0"/>
      <p:regular r:id="rId26"/>
      <p:bold r:id="rId27"/>
      <p:italic r:id="rId28"/>
      <p:boldItalic r:id="rId29"/>
    </p:embeddedFont>
    <p:embeddedFont>
      <p:font typeface="Libre Franklin Medium" panose="020F0502020204030204" pitchFamily="34" charset="0"/>
      <p:regular r:id="rId30"/>
      <p:bold r:id="rId31"/>
      <p:italic r:id="rId32"/>
      <p:boldItalic r:id="rId33"/>
    </p:embeddedFont>
    <p:embeddedFont>
      <p:font typeface="Montserrat" pitchFamily="2" charset="0"/>
      <p:regular r:id="rId34"/>
      <p:bold r:id="rId35"/>
      <p:italic r:id="rId36"/>
      <p:boldItalic r:id="rId37"/>
    </p:embeddedFont>
    <p:embeddedFont>
      <p:font typeface="Montserrat Medium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3931C4-C785-411D-9941-5672A10AF4CB}">
  <a:tblStyle styleId="{A03931C4-C785-411D-9941-5672A10AF4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6"/>
  </p:normalViewPr>
  <p:slideViewPr>
    <p:cSldViewPr snapToGrid="0">
      <p:cViewPr varScale="1">
        <p:scale>
          <a:sx n="114" d="100"/>
          <a:sy n="114" d="100"/>
        </p:scale>
        <p:origin x="576" y="176"/>
      </p:cViewPr>
      <p:guideLst>
        <p:guide orient="horz" pos="1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a5f7f10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3a5f7f10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b775abb8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3b775abb8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a5f7f109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3a5f7f109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9ea05791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19ea05791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b775abb8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13b775abb8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9ea057918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19ea057918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3b775abb8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13b775abb8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3bbcc1bb8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13bbcc1bb8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77225166f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1377225166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b775abb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3b775abb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77225166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377225166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b775abb8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3b775abb8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b775abb8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3b775abb8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b775abb8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3b775abb8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b775abb8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3b775abb8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bbcc1bb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3bbcc1bb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bbcc1bb8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3bbcc1bb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63463" y="365125"/>
            <a:ext cx="112984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63463" y="1825625"/>
            <a:ext cx="112984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6346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55301" y="63801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9018740" y="63745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mailto:vadim.bond@mr2.inf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174" y="0"/>
            <a:ext cx="6623826" cy="3879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5"/>
          <p:cNvGrpSpPr/>
          <p:nvPr/>
        </p:nvGrpSpPr>
        <p:grpSpPr>
          <a:xfrm>
            <a:off x="5276400" y="6311950"/>
            <a:ext cx="2133900" cy="400200"/>
            <a:chOff x="8079400" y="6311950"/>
            <a:chExt cx="2133900" cy="400200"/>
          </a:xfrm>
        </p:grpSpPr>
        <p:pic>
          <p:nvPicPr>
            <p:cNvPr id="98" name="Google Shape;9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5"/>
            <p:cNvSpPr txBox="1"/>
            <p:nvPr/>
          </p:nvSpPr>
          <p:spPr>
            <a:xfrm>
              <a:off x="8231800" y="6311950"/>
              <a:ext cx="1981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101" name="Google Shape;101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5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3" name="Google Shape;103;p15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9775"/>
            <a:ext cx="8130174" cy="364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2961875" y="310575"/>
            <a:ext cx="89427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MediaRights Revolution </a:t>
            </a:r>
            <a:r>
              <a:rPr lang="ru-RU" sz="3100" b="1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100" b="1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>
                <a:latin typeface="Montserrat"/>
                <a:ea typeface="Montserrat"/>
                <a:cs typeface="Montserrat"/>
                <a:sym typeface="Montserrat"/>
              </a:rPr>
              <a:t>one platform for all tasks</a:t>
            </a:r>
            <a:endParaRPr sz="3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782203" y="5228950"/>
            <a:ext cx="88206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25" tIns="321325" rIns="321325" bIns="3213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latin typeface="Montserrat"/>
                <a:ea typeface="Montserrat"/>
                <a:cs typeface="Montserrat"/>
                <a:sym typeface="Montserrat"/>
              </a:rPr>
              <a:t>Comfortable. Transparent. Affordable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latin typeface="Montserrat Medium"/>
                <a:ea typeface="Montserrat Medium"/>
                <a:cs typeface="Montserrat Medium"/>
                <a:sym typeface="Montserrat Medium"/>
              </a:rPr>
              <a:t>for businesses and individuals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/>
        </p:nvSpPr>
        <p:spPr>
          <a:xfrm>
            <a:off x="1395925" y="1302525"/>
            <a:ext cx="76908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Content management, simple import/export of metadata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Collaboration, distribution of roles in the system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Flexibility to set up individual accounts for your partners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Content delivery to any platforms and aggregators via DEX\DEX\XML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 to the sites through our partners (optional)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automation of financial reports and payments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Connecting storage of any volume for storing media files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4"/>
          <p:cNvGrpSpPr/>
          <p:nvPr/>
        </p:nvGrpSpPr>
        <p:grpSpPr>
          <a:xfrm>
            <a:off x="5276400" y="6311950"/>
            <a:ext cx="2796000" cy="615600"/>
            <a:chOff x="8079400" y="6311950"/>
            <a:chExt cx="2796000" cy="615600"/>
          </a:xfrm>
        </p:grpSpPr>
        <p:pic>
          <p:nvPicPr>
            <p:cNvPr id="260" name="Google Shape;260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4"/>
            <p:cNvSpPr txBox="1"/>
            <p:nvPr/>
          </p:nvSpPr>
          <p:spPr>
            <a:xfrm>
              <a:off x="8231800" y="6311950"/>
              <a:ext cx="264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62" name="Google Shape;262;p24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263" name="Google Shape;263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4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5" name="Google Shape;265;p24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can MR2 offer users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7" name="Google Shape;267;p24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4"/>
          <p:cNvSpPr txBox="1"/>
          <p:nvPr/>
        </p:nvSpPr>
        <p:spPr>
          <a:xfrm>
            <a:off x="1395925" y="3496075"/>
            <a:ext cx="88266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Maintaining the register of acquired rights up to date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Reminder of expiring rights and reports on the availability and use of rights to avoid double purchases, as well as for procurement planning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Means of accounting (reporting on debts to copyright holders)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1597200" y="3155875"/>
            <a:ext cx="523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Rights Purchasing Managers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1414600" y="5034475"/>
            <a:ext cx="85347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service shared with the purchase and sale of rights for comparing the invoice of transactions (data in the rights accounting system) with stored copies of contracts and agreeing on terms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Automation of analytical reporting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Automation of debt calculations and generation of invoices for payment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1615875" y="4694275"/>
            <a:ext cx="7470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Lawyers, economists, accounting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9712288" y="2451850"/>
            <a:ext cx="14287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 txBox="1"/>
          <p:nvPr/>
        </p:nvSpPr>
        <p:spPr>
          <a:xfrm>
            <a:off x="1597200" y="962325"/>
            <a:ext cx="523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Distributors/Aggregators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25"/>
          <p:cNvGrpSpPr/>
          <p:nvPr/>
        </p:nvGrpSpPr>
        <p:grpSpPr>
          <a:xfrm>
            <a:off x="5276400" y="6311950"/>
            <a:ext cx="3505500" cy="400200"/>
            <a:chOff x="8079400" y="6311950"/>
            <a:chExt cx="3505500" cy="400200"/>
          </a:xfrm>
        </p:grpSpPr>
        <p:pic>
          <p:nvPicPr>
            <p:cNvPr id="280" name="Google Shape;28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25"/>
            <p:cNvSpPr txBox="1"/>
            <p:nvPr/>
          </p:nvSpPr>
          <p:spPr>
            <a:xfrm>
              <a:off x="8231800" y="6311950"/>
              <a:ext cx="335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82" name="Google Shape;282;p25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283" name="Google Shape;283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25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85" name="Google Shape;285;p25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3520550" y="368100"/>
            <a:ext cx="82302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is convenient to conduct contracts,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 results quickly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7981950" y="2630100"/>
            <a:ext cx="37686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ability to make a contract of any complexity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 over rights availabilty when creating a sales deals or using the content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Powerful mechanism for setting up financial condition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8" name="Google Shape;28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1948900"/>
            <a:ext cx="7450148" cy="373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26"/>
          <p:cNvGrpSpPr/>
          <p:nvPr/>
        </p:nvGrpSpPr>
        <p:grpSpPr>
          <a:xfrm>
            <a:off x="5276400" y="6311950"/>
            <a:ext cx="2504700" cy="400200"/>
            <a:chOff x="8079400" y="6311950"/>
            <a:chExt cx="2504700" cy="400200"/>
          </a:xfrm>
        </p:grpSpPr>
        <p:pic>
          <p:nvPicPr>
            <p:cNvPr id="295" name="Google Shape;29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26"/>
            <p:cNvSpPr txBox="1"/>
            <p:nvPr/>
          </p:nvSpPr>
          <p:spPr>
            <a:xfrm>
              <a:off x="8231800" y="6311950"/>
              <a:ext cx="23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97" name="Google Shape;297;p26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298" name="Google Shape;298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26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0" name="Google Shape;300;p26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26"/>
          <p:cNvSpPr txBox="1"/>
          <p:nvPr/>
        </p:nvSpPr>
        <p:spPr>
          <a:xfrm>
            <a:off x="3520550" y="368100"/>
            <a:ext cx="823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Task Manager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26"/>
          <p:cNvSpPr txBox="1"/>
          <p:nvPr/>
        </p:nvSpPr>
        <p:spPr>
          <a:xfrm>
            <a:off x="8472100" y="2621925"/>
            <a:ext cx="3431100" cy="21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 internal tasks and external approvals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task templates to help define and automate the order of actions of performers or parties.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8319700" y="3921475"/>
            <a:ext cx="367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4" name="Google Shape;30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150" y="1315300"/>
            <a:ext cx="8057227" cy="453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7"/>
          <p:cNvGrpSpPr/>
          <p:nvPr/>
        </p:nvGrpSpPr>
        <p:grpSpPr>
          <a:xfrm>
            <a:off x="5276400" y="6311950"/>
            <a:ext cx="2504700" cy="400200"/>
            <a:chOff x="8079400" y="6311950"/>
            <a:chExt cx="2504700" cy="400200"/>
          </a:xfrm>
        </p:grpSpPr>
        <p:pic>
          <p:nvPicPr>
            <p:cNvPr id="311" name="Google Shape;311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27"/>
            <p:cNvSpPr txBox="1"/>
            <p:nvPr/>
          </p:nvSpPr>
          <p:spPr>
            <a:xfrm>
              <a:off x="8231800" y="6311950"/>
              <a:ext cx="23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13" name="Google Shape;313;p27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314" name="Google Shape;314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27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16" name="Google Shape;316;p27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Financial conditions builder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8" name="Google Shape;318;p27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7"/>
          <p:cNvSpPr txBox="1"/>
          <p:nvPr/>
        </p:nvSpPr>
        <p:spPr>
          <a:xfrm>
            <a:off x="834625" y="1635200"/>
            <a:ext cx="53262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Payment distribution builder to quick create of financial conditions on every license or deal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of different allocation types royalties, guarantees, mixed payments, taking into account the methods of use, territories and distribution of profits between counterparties according to shares and taxation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Formula builder to make special expressions assigning to allocations entities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debts and payments - manual entry and recieving data from external systems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0" name="Google Shape;32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3700" y="1091775"/>
            <a:ext cx="5248274" cy="505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28"/>
          <p:cNvGrpSpPr/>
          <p:nvPr/>
        </p:nvGrpSpPr>
        <p:grpSpPr>
          <a:xfrm>
            <a:off x="5276400" y="6311950"/>
            <a:ext cx="2504700" cy="400200"/>
            <a:chOff x="8079400" y="6311950"/>
            <a:chExt cx="2504700" cy="400200"/>
          </a:xfrm>
        </p:grpSpPr>
        <p:pic>
          <p:nvPicPr>
            <p:cNvPr id="327" name="Google Shape;32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28"/>
            <p:cNvSpPr txBox="1"/>
            <p:nvPr/>
          </p:nvSpPr>
          <p:spPr>
            <a:xfrm>
              <a:off x="8231800" y="6311950"/>
              <a:ext cx="23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29" name="Google Shape;329;p28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330" name="Google Shape;330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8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32" name="Google Shape;332;p28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28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One-click calculations and reporting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" name="Google Shape;334;p28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8"/>
          <p:cNvSpPr txBox="1"/>
          <p:nvPr/>
        </p:nvSpPr>
        <p:spPr>
          <a:xfrm>
            <a:off x="834625" y="1635200"/>
            <a:ext cx="5326200" cy="3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 calculation of accounts receivable and accounts payable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Calculate shares quick and accurately based on financial condition and debt distribution schemes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with accounting systems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Reports on IP objects, deals, projects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Reports of rights availability and rights termination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Designer of user reports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Export reports data to Excel, Word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6" name="Google Shape;336;p28"/>
          <p:cNvPicPr preferRelativeResize="0"/>
          <p:nvPr/>
        </p:nvPicPr>
        <p:blipFill rotWithShape="1">
          <a:blip r:embed="rId7">
            <a:alphaModFix/>
          </a:blip>
          <a:srcRect r="7227" b="9926"/>
          <a:stretch/>
        </p:blipFill>
        <p:spPr>
          <a:xfrm>
            <a:off x="6265709" y="1635200"/>
            <a:ext cx="5926291" cy="40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29"/>
          <p:cNvGrpSpPr/>
          <p:nvPr/>
        </p:nvGrpSpPr>
        <p:grpSpPr>
          <a:xfrm>
            <a:off x="5276400" y="6311950"/>
            <a:ext cx="2504700" cy="400200"/>
            <a:chOff x="8079400" y="6311950"/>
            <a:chExt cx="2504700" cy="400200"/>
          </a:xfrm>
        </p:grpSpPr>
        <p:pic>
          <p:nvPicPr>
            <p:cNvPr id="343" name="Google Shape;34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29"/>
            <p:cNvSpPr txBox="1"/>
            <p:nvPr/>
          </p:nvSpPr>
          <p:spPr>
            <a:xfrm>
              <a:off x="8231800" y="6311950"/>
              <a:ext cx="23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45" name="Google Shape;345;p29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346" name="Google Shape;346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29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48" name="Google Shape;348;p29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29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File storage and secure access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0" name="Google Shape;350;p29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9"/>
          <p:cNvSpPr txBox="1"/>
          <p:nvPr/>
        </p:nvSpPr>
        <p:spPr>
          <a:xfrm>
            <a:off x="834625" y="1635200"/>
            <a:ext cx="5320500" cy="41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storages for every entities in account - IP objects, Deals, Licenses, Projects, etc…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Elastic size of account storage. Use as you go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Secure files sharing with time-limit option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Preconfigured collections for different types of assets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user collections for all types of IP objects / for one IP object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 video and music transcoding to different formats with configurable profiles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Streaming with watermarking support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Fingerprints generation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2" name="Google Shape;352;p29"/>
          <p:cNvPicPr preferRelativeResize="0"/>
          <p:nvPr/>
        </p:nvPicPr>
        <p:blipFill rotWithShape="1">
          <a:blip r:embed="rId7">
            <a:alphaModFix/>
          </a:blip>
          <a:srcRect r="31791"/>
          <a:stretch/>
        </p:blipFill>
        <p:spPr>
          <a:xfrm>
            <a:off x="6668675" y="1711200"/>
            <a:ext cx="5523323" cy="39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30"/>
          <p:cNvGrpSpPr/>
          <p:nvPr/>
        </p:nvGrpSpPr>
        <p:grpSpPr>
          <a:xfrm>
            <a:off x="5276400" y="6311950"/>
            <a:ext cx="2315700" cy="615600"/>
            <a:chOff x="8079400" y="6311950"/>
            <a:chExt cx="2315700" cy="615600"/>
          </a:xfrm>
        </p:grpSpPr>
        <p:pic>
          <p:nvPicPr>
            <p:cNvPr id="359" name="Google Shape;359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30"/>
            <p:cNvSpPr txBox="1"/>
            <p:nvPr/>
          </p:nvSpPr>
          <p:spPr>
            <a:xfrm>
              <a:off x="8231800" y="6311950"/>
              <a:ext cx="2163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61" name="Google Shape;361;p30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362" name="Google Shape;362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30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64" name="Google Shape;364;p30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30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Marketplace as a new sales channel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6" name="Google Shape;366;p30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194024" y="1456075"/>
            <a:ext cx="5997976" cy="39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0"/>
          <p:cNvSpPr txBox="1"/>
          <p:nvPr/>
        </p:nvSpPr>
        <p:spPr>
          <a:xfrm>
            <a:off x="781825" y="4500600"/>
            <a:ext cx="7890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Discover </a:t>
            </a: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new markets</a:t>
            </a: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sz="2000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increase sales</a:t>
            </a: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 and spend less time on it</a:t>
            </a:r>
            <a:endParaRPr sz="2000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with the Rightscreen licensed marketplace</a:t>
            </a:r>
            <a:endParaRPr sz="2000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30"/>
          <p:cNvSpPr txBox="1"/>
          <p:nvPr/>
        </p:nvSpPr>
        <p:spPr>
          <a:xfrm>
            <a:off x="781825" y="1951675"/>
            <a:ext cx="5694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Rightscreen's technological solutions are implemented on the basis of the Media Rights Revolution rights management platform, which allows copyright holders and licensees to make electronic transactions directly in the marketplace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3"/>
          <p:cNvGrpSpPr/>
          <p:nvPr/>
        </p:nvGrpSpPr>
        <p:grpSpPr>
          <a:xfrm>
            <a:off x="5276400" y="6311950"/>
            <a:ext cx="3032400" cy="400200"/>
            <a:chOff x="8079400" y="6311950"/>
            <a:chExt cx="3032400" cy="400200"/>
          </a:xfrm>
        </p:grpSpPr>
        <p:pic>
          <p:nvPicPr>
            <p:cNvPr id="406" name="Google Shape;406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33"/>
            <p:cNvSpPr txBox="1"/>
            <p:nvPr/>
          </p:nvSpPr>
          <p:spPr>
            <a:xfrm>
              <a:off x="8231800" y="6311950"/>
              <a:ext cx="288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408" name="Google Shape;4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33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410" name="Google Shape;410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3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12" name="Google Shape;412;p33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997150" y="368100"/>
            <a:ext cx="85845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Quality mark for copyright holders and distributors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4" name="Google Shape;414;p33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3"/>
          <p:cNvSpPr txBox="1"/>
          <p:nvPr/>
        </p:nvSpPr>
        <p:spPr>
          <a:xfrm>
            <a:off x="781825" y="5491200"/>
            <a:ext cx="789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We will be there </a:t>
            </a: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to help </a:t>
            </a: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at all stages of implementation</a:t>
            </a:r>
            <a:endParaRPr sz="2000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844750" y="1899350"/>
            <a:ext cx="8155500" cy="3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MR2 is easily configured for the business processes of distribution, broadcasting and production companies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Reduces the cost of searching for inconsistencies in rights data, reduces the cost of maintaining license contracts and monitoring rights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up at least 40% of your employees' time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the number of deals that 1 manager can conduct: from 3-5 deals per month without MR2, up to 50-70 per month with MR2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will help companies grow without increasing the salary fund.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MR2 will lead to an average revenue growth of 15%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5" y="1266265"/>
            <a:ext cx="12192000" cy="5591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34"/>
          <p:cNvGrpSpPr/>
          <p:nvPr/>
        </p:nvGrpSpPr>
        <p:grpSpPr>
          <a:xfrm>
            <a:off x="5276400" y="6311950"/>
            <a:ext cx="2504700" cy="615600"/>
            <a:chOff x="8079400" y="6311950"/>
            <a:chExt cx="2504700" cy="615600"/>
          </a:xfrm>
        </p:grpSpPr>
        <p:pic>
          <p:nvPicPr>
            <p:cNvPr id="423" name="Google Shape;423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34"/>
            <p:cNvSpPr txBox="1"/>
            <p:nvPr/>
          </p:nvSpPr>
          <p:spPr>
            <a:xfrm>
              <a:off x="8231800" y="6311950"/>
              <a:ext cx="2352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425" name="Google Shape;425;p34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426" name="Google Shape;426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34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28" name="Google Shape;428;p34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34"/>
          <p:cNvSpPr txBox="1"/>
          <p:nvPr/>
        </p:nvSpPr>
        <p:spPr>
          <a:xfrm>
            <a:off x="596400" y="935150"/>
            <a:ext cx="5439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500" b="1">
                <a:solidFill>
                  <a:srgbClr val="AEABAB"/>
                </a:solidFill>
                <a:latin typeface="Montserrat"/>
                <a:ea typeface="Montserrat"/>
                <a:cs typeface="Montserrat"/>
                <a:sym typeface="Montserrat"/>
              </a:rPr>
              <a:t>Contacts</a:t>
            </a:r>
            <a:endParaRPr sz="45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0" name="Google Shape;430;p34"/>
          <p:cNvPicPr preferRelativeResize="0"/>
          <p:nvPr/>
        </p:nvPicPr>
        <p:blipFill rotWithShape="1">
          <a:blip r:embed="rId6">
            <a:alphaModFix/>
          </a:blip>
          <a:srcRect r="75791"/>
          <a:stretch/>
        </p:blipFill>
        <p:spPr>
          <a:xfrm>
            <a:off x="2143875" y="3925538"/>
            <a:ext cx="316225" cy="2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4"/>
          <p:cNvSpPr txBox="1"/>
          <p:nvPr/>
        </p:nvSpPr>
        <p:spPr>
          <a:xfrm>
            <a:off x="596395" y="3100075"/>
            <a:ext cx="7386600" cy="2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Vadim Bondarev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CСO MediaRights Revolution, Rightscreen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by «ProLog»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vadim.bond@mr2.info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+382 69570660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rgbClr val="3A38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6"/>
          <p:cNvGrpSpPr/>
          <p:nvPr/>
        </p:nvGrpSpPr>
        <p:grpSpPr>
          <a:xfrm>
            <a:off x="5276400" y="6311950"/>
            <a:ext cx="2229000" cy="400200"/>
            <a:chOff x="8079400" y="6311950"/>
            <a:chExt cx="2229000" cy="400200"/>
          </a:xfrm>
        </p:grpSpPr>
        <p:pic>
          <p:nvPicPr>
            <p:cNvPr id="113" name="Google Shape;11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6"/>
            <p:cNvSpPr txBox="1"/>
            <p:nvPr/>
          </p:nvSpPr>
          <p:spPr>
            <a:xfrm>
              <a:off x="8231800" y="6311950"/>
              <a:ext cx="207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116" name="Google Shape;116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6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8" name="Google Shape;118;p16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media companies losing money on?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1010425" y="4957788"/>
            <a:ext cx="11273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Why </a:t>
            </a: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not automate</a:t>
            </a: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 routine tasks? </a:t>
            </a:r>
            <a:endParaRPr sz="2000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Media Rights Revolution (MR2) free up at least 40% of your time</a:t>
            </a:r>
            <a:endParaRPr sz="2000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 r="36411"/>
          <a:stretch/>
        </p:blipFill>
        <p:spPr>
          <a:xfrm flipH="1">
            <a:off x="7907699" y="1372137"/>
            <a:ext cx="4188226" cy="351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932125" y="1645500"/>
            <a:ext cx="6285600" cy="27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-29429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 availability checking and searching for additional conditions on contracts takes a lot of resources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9429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Absence of a unified register of rights often leads to errors and risks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9429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 clearing process is long, difficult and expensive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69999" lvl="0" indent="-29429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growing IP catalog, it is necessary to increase the staff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7"/>
          <p:cNvGrpSpPr/>
          <p:nvPr/>
        </p:nvGrpSpPr>
        <p:grpSpPr>
          <a:xfrm>
            <a:off x="5276400" y="6311950"/>
            <a:ext cx="2307900" cy="615600"/>
            <a:chOff x="8079400" y="6311950"/>
            <a:chExt cx="2307900" cy="615600"/>
          </a:xfrm>
        </p:grpSpPr>
        <p:pic>
          <p:nvPicPr>
            <p:cNvPr id="130" name="Google Shape;13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7"/>
            <p:cNvSpPr txBox="1"/>
            <p:nvPr/>
          </p:nvSpPr>
          <p:spPr>
            <a:xfrm>
              <a:off x="8231800" y="6311950"/>
              <a:ext cx="2155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32" name="Google Shape;132;p17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133" name="Google Shape;13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7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5" name="Google Shape;135;p17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997150" y="368100"/>
            <a:ext cx="1127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Copyrights, finances and reporting are in order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9375" y="1827300"/>
            <a:ext cx="5819774" cy="29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796225" y="5225213"/>
            <a:ext cx="112731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Intellectual property</a:t>
            </a:r>
            <a:r>
              <a:rPr lang="ru-RU" sz="17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 is the new currency.</a:t>
            </a:r>
            <a:endParaRPr sz="1700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MediaRights Revolution (MR2) is a</a:t>
            </a:r>
            <a:r>
              <a:rPr lang="ru-RU" sz="17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 new formula for success.</a:t>
            </a:r>
            <a:endParaRPr sz="17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8">
            <a:alphaModFix/>
          </a:blip>
          <a:srcRect b="11707"/>
          <a:stretch/>
        </p:blipFill>
        <p:spPr>
          <a:xfrm>
            <a:off x="7229625" y="1352100"/>
            <a:ext cx="4839700" cy="382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638" y="2044250"/>
            <a:ext cx="581977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8"/>
          <p:cNvGrpSpPr/>
          <p:nvPr/>
        </p:nvGrpSpPr>
        <p:grpSpPr>
          <a:xfrm>
            <a:off x="5276400" y="6311950"/>
            <a:ext cx="2401800" cy="831300"/>
            <a:chOff x="8079400" y="6311950"/>
            <a:chExt cx="2401800" cy="831300"/>
          </a:xfrm>
        </p:grpSpPr>
        <p:pic>
          <p:nvPicPr>
            <p:cNvPr id="148" name="Google Shape;14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8"/>
            <p:cNvSpPr txBox="1"/>
            <p:nvPr/>
          </p:nvSpPr>
          <p:spPr>
            <a:xfrm>
              <a:off x="8231800" y="6311950"/>
              <a:ext cx="22494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50" name="Google Shape;150;p18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151" name="Google Shape;151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8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3" name="Google Shape;153;p18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 platform for everything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932125" y="1462075"/>
            <a:ext cx="7059600" cy="3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657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 the register of intellectual property objects, with control of copyrights and licensing transactions.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a register production and licensing contracts with automatic calculation of debts to counterparties.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 licensing deals on the licensing marketplace in digital way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 reporting of usage the catalog content in TV, radio broadcasts and streams.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 reports - on the of rights availability, rights termination, sold rights.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Financial reporting engine - to control all financial flows in your company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Importing engine - to import catalog data, deals, royalty reports, etc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024825" y="5436363"/>
            <a:ext cx="744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MR2 will help you quickly and accurately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8250025" y="1480025"/>
            <a:ext cx="3941976" cy="3621300"/>
            <a:chOff x="8250025" y="1480025"/>
            <a:chExt cx="3941976" cy="3621300"/>
          </a:xfrm>
        </p:grpSpPr>
        <p:pic>
          <p:nvPicPr>
            <p:cNvPr id="159" name="Google Shape;159;p18"/>
            <p:cNvPicPr preferRelativeResize="0"/>
            <p:nvPr/>
          </p:nvPicPr>
          <p:blipFill rotWithShape="1">
            <a:blip r:embed="rId7">
              <a:alphaModFix/>
            </a:blip>
            <a:srcRect r="32637"/>
            <a:stretch/>
          </p:blipFill>
          <p:spPr>
            <a:xfrm>
              <a:off x="8250025" y="1480025"/>
              <a:ext cx="3941975" cy="362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8"/>
            <p:cNvSpPr/>
            <p:nvPr/>
          </p:nvSpPr>
          <p:spPr>
            <a:xfrm>
              <a:off x="9020625" y="1770100"/>
              <a:ext cx="3171300" cy="283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" name="Google Shape;161;p18"/>
            <p:cNvPicPr preferRelativeResize="0"/>
            <p:nvPr/>
          </p:nvPicPr>
          <p:blipFill rotWithShape="1">
            <a:blip r:embed="rId8">
              <a:alphaModFix/>
            </a:blip>
            <a:srcRect r="3138"/>
            <a:stretch/>
          </p:blipFill>
          <p:spPr>
            <a:xfrm>
              <a:off x="8955725" y="1680400"/>
              <a:ext cx="3236276" cy="292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9"/>
          <p:cNvGrpSpPr/>
          <p:nvPr/>
        </p:nvGrpSpPr>
        <p:grpSpPr>
          <a:xfrm>
            <a:off x="5276400" y="6311950"/>
            <a:ext cx="2504700" cy="400200"/>
            <a:chOff x="8079400" y="6311950"/>
            <a:chExt cx="2504700" cy="400200"/>
          </a:xfrm>
        </p:grpSpPr>
        <p:pic>
          <p:nvPicPr>
            <p:cNvPr id="168" name="Google Shape;168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9"/>
            <p:cNvSpPr txBox="1"/>
            <p:nvPr/>
          </p:nvSpPr>
          <p:spPr>
            <a:xfrm>
              <a:off x="8231800" y="6311950"/>
              <a:ext cx="23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171" name="Google Shape;17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9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3" name="Google Shape;173;p19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Manage the registry of available rights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932125" y="1614475"/>
            <a:ext cx="71193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Flexible metadata structure, comfortable tools to manage all fields.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Rich attributes provides flexible search and systematization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Multi-filters will help to find objects, deals and related information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Consolidated data on the rights and finances for the holding or group of companies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policies for rights data for each holding company, divisions, counterparties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marketplace integrated with platform helps to sell rights directly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997150" y="5285150"/>
            <a:ext cx="81327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MR2 is invented for media companies, TV and radio broadcasters, production companies, distributors of media content</a:t>
            </a:r>
            <a:endParaRPr sz="17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6175" y="631775"/>
            <a:ext cx="2618750" cy="579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20"/>
          <p:cNvGrpSpPr/>
          <p:nvPr/>
        </p:nvGrpSpPr>
        <p:grpSpPr>
          <a:xfrm>
            <a:off x="5276400" y="6311950"/>
            <a:ext cx="2504700" cy="400200"/>
            <a:chOff x="8079400" y="6311950"/>
            <a:chExt cx="2504700" cy="400200"/>
          </a:xfrm>
        </p:grpSpPr>
        <p:pic>
          <p:nvPicPr>
            <p:cNvPr id="185" name="Google Shape;185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0"/>
            <p:cNvSpPr txBox="1"/>
            <p:nvPr/>
          </p:nvSpPr>
          <p:spPr>
            <a:xfrm>
              <a:off x="8231800" y="6311950"/>
              <a:ext cx="235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87" name="Google Shape;187;p20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188" name="Google Shape;188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0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0" name="Google Shape;190;p20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advantages of the platform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932125" y="1390325"/>
            <a:ext cx="6731100" cy="3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Copyrights, neighbours and license rights accounting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Detailed financial reports with configuration tool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 availability and rights expiring reports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Projects tool – new copyrights objects creation, clearing of rights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 API integration (bookeeping, broadcast systems, archives)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 transactions and consolidated reports for group of companies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•"/>
            </a:pPr>
            <a:r>
              <a:rPr lang="ru-RU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Functional content storage with secured access to files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997150" y="5285150"/>
            <a:ext cx="8132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Optimize operating expenses and make rights accounting transparent and understandable</a:t>
            </a:r>
            <a:endParaRPr sz="16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7">
            <a:alphaModFix/>
          </a:blip>
          <a:srcRect r="25194"/>
          <a:stretch/>
        </p:blipFill>
        <p:spPr>
          <a:xfrm>
            <a:off x="7472625" y="2097100"/>
            <a:ext cx="4719375" cy="26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1"/>
          <p:cNvGrpSpPr/>
          <p:nvPr/>
        </p:nvGrpSpPr>
        <p:grpSpPr>
          <a:xfrm>
            <a:off x="5276400" y="6311950"/>
            <a:ext cx="2252700" cy="615600"/>
            <a:chOff x="8079400" y="6311950"/>
            <a:chExt cx="2252700" cy="615600"/>
          </a:xfrm>
        </p:grpSpPr>
        <p:pic>
          <p:nvPicPr>
            <p:cNvPr id="202" name="Google Shape;202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21"/>
            <p:cNvSpPr txBox="1"/>
            <p:nvPr/>
          </p:nvSpPr>
          <p:spPr>
            <a:xfrm>
              <a:off x="8231800" y="6311950"/>
              <a:ext cx="210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04" name="Google Shape;204;p21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205" name="Google Shape;205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1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7" name="Google Shape;207;p21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can MR2 offer users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1414600" y="4120075"/>
            <a:ext cx="9726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with ether planning systems.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with the media archive.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 availability by territories, methods of use, formats and other characteristics.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 loading of reports from playout and calculation of royalties based on reports.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Checking of rights availability for  broadcast plan and screenings booking.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1615875" y="3703675"/>
            <a:ext cx="632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Broadcasting companies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9712288" y="2451850"/>
            <a:ext cx="14287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1395925" y="1457425"/>
            <a:ext cx="95022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0800" lvl="0" indent="-319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control over the company's intellectual property: deals and terms, rights in/out, </a:t>
            </a:r>
            <a:b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reporting, finance and analytics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compound rights object based on licensed rights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Rights management and deals for any objects: music, audiovisual works, scripts, characters, etc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Customers management - relationship history, rights shares control, debts calculation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 in the marketplace, as an additional sales channel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1597200" y="1041025"/>
            <a:ext cx="8553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Film and animation studios, production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22"/>
          <p:cNvGrpSpPr/>
          <p:nvPr/>
        </p:nvGrpSpPr>
        <p:grpSpPr>
          <a:xfrm>
            <a:off x="5276400" y="6311950"/>
            <a:ext cx="2433300" cy="615600"/>
            <a:chOff x="8079400" y="6311950"/>
            <a:chExt cx="2433300" cy="615600"/>
          </a:xfrm>
        </p:grpSpPr>
        <p:pic>
          <p:nvPicPr>
            <p:cNvPr id="221" name="Google Shape;22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2"/>
            <p:cNvSpPr txBox="1"/>
            <p:nvPr/>
          </p:nvSpPr>
          <p:spPr>
            <a:xfrm>
              <a:off x="8231800" y="6311950"/>
              <a:ext cx="2280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23" name="Google Shape;223;p22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224" name="Google Shape;224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2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6" name="Google Shape;226;p22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can MR2 offer users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1395925" y="1514875"/>
            <a:ext cx="102354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Convenient content and metadata management. Import/export of IP objects or entire catalogs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with contractors within the business processes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License management, contract signing and automatic search for inconsistencies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 of content directly from the system to all music venues through DDEX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Publishing, synchronization, rights management and registration of content in communities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quick and convenient mechanism for reporting to artists, contract partners.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597200" y="1022275"/>
            <a:ext cx="878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Labels and production centers, digital platforms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414600" y="3815275"/>
            <a:ext cx="10073100" cy="23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Content management, import/export of any amount of data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platform fully adapts to the needs, checks metadata, ISRC code, shared access, etc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with the largest authoring societies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Registration of works through the system directly in the copyright societies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Income reports import and generate reports for clients, flexible configuration of report types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common base for all customers of the system, the ability to enter into licensing deals inside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Automation of reports and payments for all types of royalties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 the publication based on our system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615875" y="3398875"/>
            <a:ext cx="523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Publishers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9712288" y="2451850"/>
            <a:ext cx="14287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289" y="0"/>
            <a:ext cx="4839711" cy="2834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3"/>
          <p:cNvGrpSpPr/>
          <p:nvPr/>
        </p:nvGrpSpPr>
        <p:grpSpPr>
          <a:xfrm>
            <a:off x="5276400" y="6311950"/>
            <a:ext cx="2504700" cy="615600"/>
            <a:chOff x="8079400" y="6311950"/>
            <a:chExt cx="2504700" cy="615600"/>
          </a:xfrm>
        </p:grpSpPr>
        <p:pic>
          <p:nvPicPr>
            <p:cNvPr id="240" name="Google Shape;24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79400" y="6435838"/>
              <a:ext cx="152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3"/>
            <p:cNvSpPr txBox="1"/>
            <p:nvPr/>
          </p:nvSpPr>
          <p:spPr>
            <a:xfrm>
              <a:off x="8231800" y="6311950"/>
              <a:ext cx="2352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+382 (69) 57 06 60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42" name="Google Shape;242;p23"/>
          <p:cNvGrpSpPr/>
          <p:nvPr/>
        </p:nvGrpSpPr>
        <p:grpSpPr>
          <a:xfrm>
            <a:off x="10379025" y="6311938"/>
            <a:ext cx="1812975" cy="400200"/>
            <a:chOff x="10231450" y="6311938"/>
            <a:chExt cx="1812975" cy="400200"/>
          </a:xfrm>
        </p:grpSpPr>
        <p:pic>
          <p:nvPicPr>
            <p:cNvPr id="243" name="Google Shape;243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1450" y="6458249"/>
              <a:ext cx="167800" cy="12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23"/>
            <p:cNvSpPr txBox="1"/>
            <p:nvPr/>
          </p:nvSpPr>
          <p:spPr>
            <a:xfrm>
              <a:off x="10516225" y="6311938"/>
              <a:ext cx="1528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info@mr2.info</a:t>
              </a:r>
              <a:endParaRPr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45" name="Google Shape;245;p23"/>
          <p:cNvSpPr txBox="1"/>
          <p:nvPr/>
        </p:nvSpPr>
        <p:spPr>
          <a:xfrm>
            <a:off x="235150" y="6311950"/>
            <a:ext cx="235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https://www.mr2.info/</a:t>
            </a:r>
            <a:endParaRPr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997150" y="368100"/>
            <a:ext cx="1014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can MR2 offer users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23"/>
          <p:cNvPicPr preferRelativeResize="0"/>
          <p:nvPr/>
        </p:nvPicPr>
        <p:blipFill rotWithShape="1">
          <a:blip r:embed="rId6">
            <a:alphaModFix/>
          </a:blip>
          <a:srcRect t="19369" r="78945" b="23356"/>
          <a:stretch/>
        </p:blipFill>
        <p:spPr>
          <a:xfrm>
            <a:off x="127794" y="368100"/>
            <a:ext cx="804325" cy="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/>
          <p:nvPr/>
        </p:nvSpPr>
        <p:spPr>
          <a:xfrm>
            <a:off x="1395925" y="1514875"/>
            <a:ext cx="102354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Convenient content and metadata management. Import/export of OIS or entire catalogs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with contractors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License management, contract signing and automatic search for inconsistencies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 of content directly from the system to all music venues through our partner (FUGA/Merlin)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Publishing, synchronization, rights management and registration of content in communities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quick and convenient mechanism for collecting reports and monitoring payments on them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1597200" y="1098475"/>
            <a:ext cx="6583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Authors, musicians, artists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1414600" y="3967675"/>
            <a:ext cx="100731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Convenient content and metadata management. Import/export of IP objects metadata or entire catalogs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with contractors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License management, contract signing and automatic search for inconsistencies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Publishing, rights management and registration of content in communities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quick and convenient mechanism for collecting reports and monitoring payments on them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ru-RU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Selling content on a licensed marketplace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1615875" y="3551275"/>
            <a:ext cx="647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A3838"/>
                </a:solidFill>
                <a:latin typeface="Montserrat"/>
                <a:ea typeface="Montserrat"/>
                <a:cs typeface="Montserrat"/>
                <a:sym typeface="Montserrat"/>
              </a:rPr>
              <a:t>Publishers, electronic libraries</a:t>
            </a:r>
            <a:endParaRPr sz="2000" b="1">
              <a:solidFill>
                <a:srgbClr val="3A3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9712288" y="2451850"/>
            <a:ext cx="14287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1860</Words>
  <Application>Microsoft Macintosh PowerPoint</Application>
  <PresentationFormat>Широкоэкранный</PresentationFormat>
  <Paragraphs>206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Helvetica Neue</vt:lpstr>
      <vt:lpstr>Libre Franklin Medium</vt:lpstr>
      <vt:lpstr>Libre Franklin</vt:lpstr>
      <vt:lpstr>Montserrat</vt:lpstr>
      <vt:lpstr>Montserrat Medium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2</cp:revision>
  <dcterms:modified xsi:type="dcterms:W3CDTF">2023-09-25T16:48:54Z</dcterms:modified>
</cp:coreProperties>
</file>